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80" r:id="rId3"/>
    <p:sldId id="263" r:id="rId4"/>
    <p:sldId id="275" r:id="rId5"/>
    <p:sldId id="264" r:id="rId6"/>
    <p:sldId id="266" r:id="rId7"/>
    <p:sldId id="274" r:id="rId8"/>
    <p:sldId id="281" r:id="rId9"/>
    <p:sldId id="283" r:id="rId10"/>
    <p:sldId id="277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2A1"/>
    <a:srgbClr val="59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17"/>
  </p:normalViewPr>
  <p:slideViewPr>
    <p:cSldViewPr snapToGrid="0" snapToObjects="1">
      <p:cViewPr varScale="1">
        <p:scale>
          <a:sx n="88" d="100"/>
          <a:sy n="88" d="100"/>
        </p:scale>
        <p:origin x="9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D3409-89AD-9B41-AAF2-F65FAB97F351}" type="datetimeFigureOut">
              <a:rPr lang="en-US" smtClean="0"/>
              <a:t>8/16/17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C0CBD-8E0D-DF4E-AA05-2A6E82211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69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C0CBD-8E0D-DF4E-AA05-2A6E822111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26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C0CBD-8E0D-DF4E-AA05-2A6E822111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22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C0CBD-8E0D-DF4E-AA05-2A6E822111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83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C0CBD-8E0D-DF4E-AA05-2A6E822111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05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C0CBD-8E0D-DF4E-AA05-2A6E822111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45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C0CBD-8E0D-DF4E-AA05-2A6E822111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34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C0CBD-8E0D-DF4E-AA05-2A6E822111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83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C0CBD-8E0D-DF4E-AA05-2A6E822111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05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C0CBD-8E0D-DF4E-AA05-2A6E822111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22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C0CBD-8E0D-DF4E-AA05-2A6E822111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05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F0BE-0644-554B-94A9-D9521921A022}" type="datetime3">
              <a:rPr lang="en-HK" smtClean="0"/>
              <a:t>16 August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Naima Charlier - Teaching and Learning Intro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CDA1-1652-7B4B-9D27-450837BA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9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15C7-4132-0148-AD53-6178F3177DD6}" type="datetime3">
              <a:rPr lang="en-HK" smtClean="0"/>
              <a:t>16 August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Naima Charlier - Teaching and Learning Intro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CDA1-1652-7B4B-9D27-450837BA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2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1B39-FDEA-BE4E-B934-13ABAF24B104}" type="datetime3">
              <a:rPr lang="en-HK" smtClean="0"/>
              <a:t>16 August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Naima Charlier - Teaching and Learning Intro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CDA1-1652-7B4B-9D27-450837BA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49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-5774" y="2209800"/>
            <a:ext cx="9149773" cy="4648200"/>
          </a:xfrm>
          <a:prstGeom prst="rect">
            <a:avLst/>
          </a:prstGeom>
        </p:spPr>
        <p:txBody>
          <a:bodyPr/>
          <a:lstStyle>
            <a:lvl1pPr>
              <a:buNone/>
              <a:defRPr baseline="0"/>
            </a:lvl1pPr>
          </a:lstStyle>
          <a:p>
            <a:r>
              <a:rPr lang="en-US" dirty="0" smtClean="0"/>
              <a:t>Click to insert picture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86360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430982" y="402147"/>
            <a:ext cx="3103418" cy="1130831"/>
          </a:xfrm>
        </p:spPr>
        <p:txBody>
          <a:bodyPr>
            <a:noAutofit/>
          </a:bodyPr>
          <a:lstStyle>
            <a:lvl1pPr algn="r">
              <a:defRPr sz="3000" b="0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1616798"/>
            <a:ext cx="2409861" cy="365125"/>
          </a:xfrm>
          <a:prstGeom prst="rect">
            <a:avLst/>
          </a:prstGeom>
        </p:spPr>
        <p:txBody>
          <a:bodyPr anchor="ctr" anchorCtr="1"/>
          <a:lstStyle>
            <a:lvl1pPr algn="ctr" fontAlgn="ctr">
              <a:defRPr sz="1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2013CBC-6E5D-0640-9762-A415DD3409DE}" type="datetime3">
              <a:rPr lang="en-HK" smtClean="0"/>
              <a:t>16 August 2017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37" y="266175"/>
            <a:ext cx="956708" cy="126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5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page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CC31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609600" y="5306886"/>
            <a:ext cx="7886700" cy="115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2760" y="3672968"/>
            <a:ext cx="5268685" cy="1633919"/>
          </a:xfrm>
        </p:spPr>
        <p:txBody>
          <a:bodyPr anchor="t">
            <a:noAutofit/>
          </a:bodyPr>
          <a:lstStyle>
            <a:lvl1pPr algn="l">
              <a:defRPr sz="6000" b="0" i="0" cap="none" baseline="0">
                <a:solidFill>
                  <a:schemeClr val="bg1"/>
                </a:solidFill>
                <a:latin typeface="dearJoe 5 CASUAL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Naima Charlier - Teaching and Learning Intro</a:t>
            </a:r>
            <a:endParaRPr lang="en-US" dirty="0" smtClean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21E416C-82ED-5C4D-8976-6F0E4F2B1D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399600" y="6492875"/>
            <a:ext cx="2409861" cy="365125"/>
          </a:xfrm>
          <a:prstGeom prst="rect">
            <a:avLst/>
          </a:prstGeom>
        </p:spPr>
        <p:txBody>
          <a:bodyPr anchor="ctr" anchorCtr="1"/>
          <a:lstStyle>
            <a:lvl1pPr algn="ctr" fontAlgn="ctr">
              <a:defRPr sz="11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A023911-E8FF-734C-A93F-797C7FC13DF5}" type="datetime3">
              <a:rPr lang="en-HK" smtClean="0"/>
              <a:t>16 August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92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NAE_PPT_Inside - Groove Lin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9144001" cy="641350"/>
          </a:xfrm>
          <a:prstGeom prst="rect">
            <a:avLst/>
          </a:prstGeom>
        </p:spPr>
      </p:pic>
      <p:pic>
        <p:nvPicPr>
          <p:cNvPr id="18" name="Picture 17" descr="NAE_PPT for PNG_Inside - Groove Line Botto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78739"/>
            <a:ext cx="9144000" cy="64135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06670" y="302171"/>
            <a:ext cx="7772400" cy="572961"/>
          </a:xfrm>
        </p:spPr>
        <p:txBody>
          <a:bodyPr anchor="t">
            <a:noAutofit/>
          </a:bodyPr>
          <a:lstStyle>
            <a:lvl1pPr algn="l">
              <a:defRPr sz="2800" b="0" i="0" cap="none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399601" y="1300708"/>
            <a:ext cx="4553399" cy="459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0CDD7"/>
                </a:solidFill>
              </a:defRPr>
            </a:lvl1pPr>
          </a:lstStyle>
          <a:p>
            <a:pPr lvl="0"/>
            <a:r>
              <a:rPr lang="en-US" smtClean="0">
                <a:latin typeface="Source Sans Pro Semibold"/>
              </a:rPr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99601" y="1828800"/>
            <a:ext cx="8287199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Naima Charlier - Teaching and Learning Intro</a:t>
            </a:r>
            <a:endParaRPr lang="en-US" dirty="0" smtClean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21E416C-82ED-5C4D-8976-6F0E4F2B1D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399600" y="6492875"/>
            <a:ext cx="2409861" cy="365125"/>
          </a:xfrm>
          <a:prstGeom prst="rect">
            <a:avLst/>
          </a:prstGeom>
        </p:spPr>
        <p:txBody>
          <a:bodyPr anchor="ctr" anchorCtr="1"/>
          <a:lstStyle>
            <a:lvl1pPr algn="ctr" fontAlgn="ctr">
              <a:defRPr sz="1100" baseline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AB2C669-2D1D-FB46-B9E6-4864A5D90308}" type="datetime3">
              <a:rPr lang="en-HK" smtClean="0"/>
              <a:t>16 August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97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NAE_PPT_Inside - Groove Lin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9144001" cy="641350"/>
          </a:xfrm>
          <a:prstGeom prst="rect">
            <a:avLst/>
          </a:prstGeom>
        </p:spPr>
      </p:pic>
      <p:pic>
        <p:nvPicPr>
          <p:cNvPr id="18" name="Picture 17" descr="NAE_PPT for PNG_Inside - Groove Line Botto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78739"/>
            <a:ext cx="9144000" cy="64135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06670" y="302171"/>
            <a:ext cx="7772400" cy="572961"/>
          </a:xfrm>
        </p:spPr>
        <p:txBody>
          <a:bodyPr anchor="t">
            <a:noAutofit/>
          </a:bodyPr>
          <a:lstStyle>
            <a:lvl1pPr algn="l">
              <a:defRPr sz="2800" b="0" i="0" cap="none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399601" y="1300708"/>
            <a:ext cx="4553399" cy="459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0CDD7"/>
                </a:solidFill>
              </a:defRPr>
            </a:lvl1pPr>
          </a:lstStyle>
          <a:p>
            <a:pPr lvl="0"/>
            <a:r>
              <a:rPr lang="en-US" smtClean="0">
                <a:latin typeface="Source Sans Pro Semibold"/>
              </a:rPr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99601" y="1828800"/>
            <a:ext cx="8287199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Naima Charlier - Teaching and Learning Intro</a:t>
            </a:r>
            <a:endParaRPr lang="en-US" dirty="0" smtClean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21E416C-82ED-5C4D-8976-6F0E4F2B1D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399600" y="6492875"/>
            <a:ext cx="2409861" cy="365125"/>
          </a:xfrm>
          <a:prstGeom prst="rect">
            <a:avLst/>
          </a:prstGeom>
        </p:spPr>
        <p:txBody>
          <a:bodyPr anchor="ctr" anchorCtr="1"/>
          <a:lstStyle>
            <a:lvl1pPr algn="ctr" fontAlgn="ctr">
              <a:defRPr sz="1100" baseline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DCE2858-C6D6-1C4C-8BF5-380A51815C75}" type="datetime3">
              <a:rPr lang="en-HK" smtClean="0"/>
              <a:t>16 August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626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-5774" y="0"/>
            <a:ext cx="9149773" cy="4648200"/>
          </a:xfrm>
        </p:spPr>
        <p:txBody>
          <a:bodyPr/>
          <a:lstStyle>
            <a:lvl1pPr>
              <a:buNone/>
              <a:defRPr baseline="0"/>
            </a:lvl1pPr>
          </a:lstStyle>
          <a:p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419600"/>
            <a:ext cx="9144000" cy="2438400"/>
          </a:xfrm>
          <a:prstGeom prst="rect">
            <a:avLst/>
          </a:prstGeom>
          <a:solidFill>
            <a:srgbClr val="30CDD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609600" y="4800599"/>
            <a:ext cx="4769224" cy="1233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cap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500" baseline="0" dirty="0">
              <a:latin typeface="dearJoe 5 CASUAL PRO" charset="0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Naima Charlier - Teaching and Learning Intro</a:t>
            </a:r>
            <a:endParaRPr lang="en-US" dirty="0" smtClean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21E416C-82ED-5C4D-8976-6F0E4F2B1D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399600" y="6492875"/>
            <a:ext cx="2409861" cy="365125"/>
          </a:xfrm>
          <a:prstGeom prst="rect">
            <a:avLst/>
          </a:prstGeom>
        </p:spPr>
        <p:txBody>
          <a:bodyPr anchor="ctr" anchorCtr="1"/>
          <a:lstStyle>
            <a:lvl1pPr algn="ctr" fontAlgn="ctr">
              <a:defRPr sz="11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7A09174-601C-6E4F-B4DF-7DBA9D1B72CB}" type="datetime3">
              <a:rPr lang="en-HK" smtClean="0"/>
              <a:t>16 August 2017</a:t>
            </a:fld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64373"/>
            <a:ext cx="5268685" cy="1633919"/>
          </a:xfrm>
        </p:spPr>
        <p:txBody>
          <a:bodyPr anchor="t">
            <a:noAutofit/>
          </a:bodyPr>
          <a:lstStyle>
            <a:lvl1pPr algn="l">
              <a:defRPr sz="4500" b="0" i="0" cap="none" baseline="0">
                <a:solidFill>
                  <a:schemeClr val="bg1"/>
                </a:solidFill>
                <a:latin typeface="dearJoe 5 CASUAL PRO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227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NAE_PPT_Inside - Groove Lin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9144001" cy="641350"/>
          </a:xfrm>
          <a:prstGeom prst="rect">
            <a:avLst/>
          </a:prstGeom>
        </p:spPr>
      </p:pic>
      <p:pic>
        <p:nvPicPr>
          <p:cNvPr id="18" name="Picture 17" descr="NAE_PPT for PNG_Inside - Groove Line Botto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78739"/>
            <a:ext cx="9144000" cy="64135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06670" y="302171"/>
            <a:ext cx="7772400" cy="572961"/>
          </a:xfrm>
        </p:spPr>
        <p:txBody>
          <a:bodyPr anchor="t">
            <a:noAutofit/>
          </a:bodyPr>
          <a:lstStyle>
            <a:lvl1pPr algn="l">
              <a:defRPr sz="2800" b="0" i="0" cap="none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399601" y="1300708"/>
            <a:ext cx="4553399" cy="459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0CDD7"/>
                </a:solidFill>
              </a:defRPr>
            </a:lvl1pPr>
          </a:lstStyle>
          <a:p>
            <a:pPr lvl="0"/>
            <a:r>
              <a:rPr lang="en-US" smtClean="0">
                <a:latin typeface="Source Sans Pro Semibold"/>
              </a:rPr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99601" y="1828800"/>
            <a:ext cx="8287199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Naima Charlier - Teaching and Learning Intro</a:t>
            </a:r>
            <a:endParaRPr lang="en-US" dirty="0" smtClean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21E416C-82ED-5C4D-8976-6F0E4F2B1D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399600" y="6492875"/>
            <a:ext cx="2409861" cy="365125"/>
          </a:xfrm>
          <a:prstGeom prst="rect">
            <a:avLst/>
          </a:prstGeom>
        </p:spPr>
        <p:txBody>
          <a:bodyPr anchor="ctr" anchorCtr="1"/>
          <a:lstStyle>
            <a:lvl1pPr algn="ctr" fontAlgn="ctr">
              <a:defRPr sz="1100" baseline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9311186-CB55-164C-9DAF-5B3AEB622DFA}" type="datetime3">
              <a:rPr lang="en-HK" smtClean="0"/>
              <a:t>16 August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338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E540-CEC5-6444-ACE9-20D95CA29FA1}" type="datetime3">
              <a:rPr lang="en-HK" smtClean="0"/>
              <a:t>16 August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Naima Charlier - Teaching and Learning Intro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CDA1-1652-7B4B-9D27-450837BA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2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1834-9A62-AE4D-9327-E5EC49DE6A8C}" type="datetime3">
              <a:rPr lang="en-HK" smtClean="0"/>
              <a:t>16 August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Naima Charlier - Teaching and Learning Intro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CDA1-1652-7B4B-9D27-450837BA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7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93E4D-9D30-A843-8976-58938B4D43B8}" type="datetime3">
              <a:rPr lang="en-HK" smtClean="0"/>
              <a:t>16 August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Naima Charlier - Teaching and Learning Intro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CDA1-1652-7B4B-9D27-450837BA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4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48DE-DA2B-BA40-BDAB-284EAAAEE932}" type="datetime3">
              <a:rPr lang="en-HK" smtClean="0"/>
              <a:t>16 August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Naima Charlier - Teaching and Learning Intro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CDA1-1652-7B4B-9D27-450837BA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9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8673-9B5D-7F4F-9976-72C19ABDD901}" type="datetime3">
              <a:rPr lang="en-HK" smtClean="0"/>
              <a:t>16 August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Naima Charlier - Teaching and Learning Intro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CDA1-1652-7B4B-9D27-450837BA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0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08878-ADC2-4742-B1A0-A3DE5083BEA9}" type="datetime3">
              <a:rPr lang="en-HK" smtClean="0"/>
              <a:t>16 August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Naima Charlier - Teaching and Learning Intro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CDA1-1652-7B4B-9D27-450837BA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FE0E-835D-EE42-87CD-833670484882}" type="datetime3">
              <a:rPr lang="en-HK" smtClean="0"/>
              <a:t>16 August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Naima Charlier - Teaching and Learning Intro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CDA1-1652-7B4B-9D27-450837BA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8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395C-E402-C64F-A06B-F5E811C3F552}" type="datetime3">
              <a:rPr lang="en-HK" smtClean="0"/>
              <a:t>16 August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Naima Charlier - Teaching and Learning Intro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CDA1-1652-7B4B-9D27-450837BA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8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D92D0-1E50-5E4F-83FD-C460632011C8}" type="datetime3">
              <a:rPr lang="en-HK" smtClean="0"/>
              <a:t>16 August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Naima Charlier - Teaching and Learning Intro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4CDA1-1652-7B4B-9D27-450837BA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7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6" r:id="rId14"/>
    <p:sldLayoutId id="2147483667" r:id="rId15"/>
    <p:sldLayoutId id="2147483668" r:id="rId16"/>
    <p:sldLayoutId id="2147483669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69571" y="558666"/>
            <a:ext cx="7064829" cy="1130831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Teaching and Learning</a:t>
            </a:r>
            <a:r>
              <a:rPr lang="en-GB" dirty="0">
                <a:solidFill>
                  <a:prstClr val="white"/>
                </a:solidFill>
              </a:rPr>
              <a:t/>
            </a:r>
            <a:br>
              <a:rPr lang="en-GB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209F8C-5489-884A-B55E-D5B0B65F9BE5}" type="datetime3">
              <a:rPr lang="en-HK" smtClean="0"/>
              <a:t>16 August 2017</a:t>
            </a:fld>
            <a:endParaRPr lang="en-US" dirty="0"/>
          </a:p>
        </p:txBody>
      </p:sp>
      <p:pic>
        <p:nvPicPr>
          <p:cNvPr id="7" name="Picture Placeholder 6" descr="Screen Shot 2016-09-22 at 12.54.59 PM.png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9" b="91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12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511707"/>
            <a:ext cx="2057400" cy="365125"/>
          </a:xfrm>
        </p:spPr>
        <p:txBody>
          <a:bodyPr/>
          <a:lstStyle/>
          <a:p>
            <a:fld id="{B21E416C-82ED-5C4D-8976-6F0E4F2B1DC2}" type="slidenum">
              <a:rPr lang="en-US" smtClean="0"/>
              <a:t>10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2"/>
          </p:nvPr>
        </p:nvSpPr>
        <p:spPr>
          <a:xfrm>
            <a:off x="399600" y="6499164"/>
            <a:ext cx="2409861" cy="365125"/>
          </a:xfrm>
        </p:spPr>
        <p:txBody>
          <a:bodyPr/>
          <a:lstStyle/>
          <a:p>
            <a:fld id="{EA9FED03-863C-CD4A-BD22-910823D68752}" type="datetime3">
              <a:rPr lang="en-HK" smtClean="0"/>
              <a:t>16 August 2017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028950" y="6511707"/>
            <a:ext cx="3086100" cy="365125"/>
          </a:xfrm>
        </p:spPr>
        <p:txBody>
          <a:bodyPr/>
          <a:lstStyle/>
          <a:p>
            <a:r>
              <a:rPr lang="en-US" smtClean="0"/>
              <a:t>Naima Charlier - Teaching and Learning Intro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8A2A1"/>
                </a:solidFill>
              </a:rPr>
              <a:t>Digital feedback with Google Doc</a:t>
            </a:r>
            <a:endParaRPr lang="en-US" b="1" dirty="0">
              <a:solidFill>
                <a:srgbClr val="18A2A1"/>
              </a:solidFill>
            </a:endParaRPr>
          </a:p>
        </p:txBody>
      </p:sp>
      <p:pic>
        <p:nvPicPr>
          <p:cNvPr id="2" name="Content Placeholder 1" descr="Screen Shot 2017-05-16 at 9.29.39 AM.pn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2" r="13852"/>
          <a:stretch>
            <a:fillRect/>
          </a:stretch>
        </p:blipFill>
        <p:spPr>
          <a:xfrm>
            <a:off x="628650" y="1978025"/>
            <a:ext cx="3635375" cy="3544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835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Naima Charlier - Teaching and Learning Intro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1E416C-82ED-5C4D-8976-6F0E4F2B1DC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859FBEA-4248-5941-944B-E4F62C71CE38}" type="datetime3">
              <a:rPr lang="en-HK" smtClean="0"/>
              <a:t>16 August 2017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1304472"/>
            <a:ext cx="41529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4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00200"/>
            <a:ext cx="7088384" cy="474416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856801" y="1892378"/>
            <a:ext cx="4553399" cy="418514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An overview of the T&amp;L policy</a:t>
            </a:r>
          </a:p>
          <a:p>
            <a:r>
              <a:rPr lang="en-GB" dirty="0" smtClean="0"/>
              <a:t>Information about my role</a:t>
            </a:r>
          </a:p>
          <a:p>
            <a:r>
              <a:rPr lang="en-GB" dirty="0" smtClean="0"/>
              <a:t>Some practical ideas you can use in class.</a:t>
            </a:r>
            <a:endParaRPr lang="en-GB" dirty="0"/>
          </a:p>
          <a:p>
            <a:r>
              <a:rPr lang="en-GB" dirty="0" smtClean="0"/>
              <a:t>Where you can find out more.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57950" y="6511707"/>
            <a:ext cx="2057400" cy="365125"/>
          </a:xfrm>
        </p:spPr>
        <p:txBody>
          <a:bodyPr/>
          <a:lstStyle/>
          <a:p>
            <a:fld id="{B21E416C-82ED-5C4D-8976-6F0E4F2B1DC2}" type="slidenum">
              <a:rPr lang="en-US" smtClean="0"/>
              <a:t>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399600" y="6499164"/>
            <a:ext cx="2409861" cy="365125"/>
          </a:xfrm>
        </p:spPr>
        <p:txBody>
          <a:bodyPr/>
          <a:lstStyle/>
          <a:p>
            <a:fld id="{882CABA6-3D5A-EA44-BC42-5FB44685DA99}" type="datetime3">
              <a:rPr lang="en-HK" smtClean="0"/>
              <a:t>16 August 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028950" y="6511707"/>
            <a:ext cx="3086100" cy="365125"/>
          </a:xfrm>
        </p:spPr>
        <p:txBody>
          <a:bodyPr/>
          <a:lstStyle/>
          <a:p>
            <a:r>
              <a:rPr lang="en-US" smtClean="0"/>
              <a:t>Naima Charlier - Teaching and Learning Intro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cover today?</a:t>
            </a:r>
            <a:endParaRPr lang="en-US" dirty="0"/>
          </a:p>
        </p:txBody>
      </p:sp>
      <p:pic>
        <p:nvPicPr>
          <p:cNvPr id="10" name="Picture 9" descr="Screen Shot 2017-05-15 at 2.17.2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457" y="2604113"/>
            <a:ext cx="3769561" cy="210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1149" y="4261206"/>
            <a:ext cx="3492158" cy="2250501"/>
          </a:xfrm>
          <a:prstGeom prst="rect">
            <a:avLst/>
          </a:prstGeom>
        </p:spPr>
      </p:pic>
      <p:pic>
        <p:nvPicPr>
          <p:cNvPr id="10" name="Picture 9" descr="Arrow1.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38419"/>
            <a:ext cx="1038853" cy="2655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1964" y="1028283"/>
            <a:ext cx="5067324" cy="32656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511707"/>
            <a:ext cx="2057400" cy="365125"/>
          </a:xfrm>
        </p:spPr>
        <p:txBody>
          <a:bodyPr/>
          <a:lstStyle/>
          <a:p>
            <a:fld id="{B21E416C-82ED-5C4D-8976-6F0E4F2B1DC2}" type="slidenum">
              <a:rPr lang="en-US" smtClean="0"/>
              <a:t>3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2"/>
          </p:nvPr>
        </p:nvSpPr>
        <p:spPr>
          <a:xfrm>
            <a:off x="399600" y="6499164"/>
            <a:ext cx="2409861" cy="365125"/>
          </a:xfrm>
        </p:spPr>
        <p:txBody>
          <a:bodyPr/>
          <a:lstStyle/>
          <a:p>
            <a:fld id="{5BBDA3C0-128E-D94A-B198-54F7AF46A265}" type="datetime3">
              <a:rPr lang="en-HK" smtClean="0"/>
              <a:t>16 August 2017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028950" y="6511707"/>
            <a:ext cx="3086100" cy="365125"/>
          </a:xfrm>
        </p:spPr>
        <p:txBody>
          <a:bodyPr/>
          <a:lstStyle/>
          <a:p>
            <a:r>
              <a:rPr lang="en-US" smtClean="0"/>
              <a:t>Naima Charlier - Teaching and Learning Intro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Warm Up</a:t>
            </a:r>
            <a:endParaRPr lang="en-U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714" y="4840186"/>
            <a:ext cx="2497213" cy="1609314"/>
          </a:xfrm>
          <a:prstGeom prst="rect">
            <a:avLst/>
          </a:prstGeom>
        </p:spPr>
      </p:pic>
      <p:pic>
        <p:nvPicPr>
          <p:cNvPr id="19" name="Picture 18" descr="Arrow1.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052574" y="4435411"/>
            <a:ext cx="1038853" cy="265585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22114" y="2046868"/>
            <a:ext cx="4178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On </a:t>
            </a:r>
            <a:r>
              <a:rPr lang="en-US" sz="2800" b="1" dirty="0" err="1" smtClean="0">
                <a:solidFill>
                  <a:schemeClr val="bg1"/>
                </a:solidFill>
                <a:latin typeface="Arial"/>
                <a:cs typeface="Arial"/>
              </a:rPr>
              <a:t>ipad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 or laptop go to </a:t>
            </a:r>
            <a:r>
              <a:rPr lang="en-US" sz="2800" b="1" dirty="0" err="1" smtClean="0">
                <a:solidFill>
                  <a:schemeClr val="bg1"/>
                </a:solidFill>
                <a:latin typeface="Arial"/>
                <a:cs typeface="Arial"/>
              </a:rPr>
              <a:t>www.kahoot.it</a:t>
            </a:r>
            <a:endParaRPr lang="en-US" sz="28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8853" y="5587410"/>
            <a:ext cx="2124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Enter Game Pin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051" y="4696691"/>
            <a:ext cx="2834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Give yourself a ’short’ nickname – educationally based</a:t>
            </a:r>
            <a:r>
              <a:rPr lang="is-IS" dirty="0" smtClean="0">
                <a:solidFill>
                  <a:schemeClr val="bg1"/>
                </a:solidFill>
              </a:rPr>
              <a:t>…keep it clean.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8" name="Picture 27" descr="Screen Shot 2017-05-18 at 10.24.1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437" y="1482002"/>
            <a:ext cx="3291783" cy="186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6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creen Shot 2017-05-15 at 9.40.4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0" y="2590430"/>
            <a:ext cx="8616961" cy="3309451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5E08337-BF09-FE4C-9E3C-E53C15E8BD3D}" type="datetime3">
              <a:rPr lang="en-HK" smtClean="0"/>
              <a:t>16 August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Naima Charlier - Teaching and Learning Intro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1E416C-82ED-5C4D-8976-6F0E4F2B1DC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3563" y="692727"/>
            <a:ext cx="75922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What will I be teaching????</a:t>
            </a:r>
          </a:p>
          <a:p>
            <a:r>
              <a:rPr lang="en-US" sz="44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What is the curriculum????</a:t>
            </a:r>
            <a:endParaRPr lang="en-US" sz="44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2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670" y="302171"/>
            <a:ext cx="7772400" cy="572961"/>
          </a:xfrm>
        </p:spPr>
        <p:txBody>
          <a:bodyPr/>
          <a:lstStyle/>
          <a:p>
            <a:r>
              <a:rPr lang="en-US" dirty="0" smtClean="0"/>
              <a:t>Overview Primary and Specialists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511707"/>
            <a:ext cx="2057400" cy="365125"/>
          </a:xfrm>
        </p:spPr>
        <p:txBody>
          <a:bodyPr/>
          <a:lstStyle/>
          <a:p>
            <a:fld id="{B21E416C-82ED-5C4D-8976-6F0E4F2B1DC2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399600" y="6499164"/>
            <a:ext cx="2409861" cy="365125"/>
          </a:xfrm>
        </p:spPr>
        <p:txBody>
          <a:bodyPr/>
          <a:lstStyle/>
          <a:p>
            <a:fld id="{92DF3AE0-672B-D147-AC8A-AFBFB222AFCA}" type="datetime3">
              <a:rPr lang="en-HK" smtClean="0"/>
              <a:t>16 August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028950" y="6511707"/>
            <a:ext cx="3086100" cy="365125"/>
          </a:xfrm>
        </p:spPr>
        <p:txBody>
          <a:bodyPr/>
          <a:lstStyle/>
          <a:p>
            <a:r>
              <a:rPr lang="en-US" smtClean="0"/>
              <a:t>Naima Charlier - Teaching and Learning Intro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0"/>
            <a:ext cx="9144000" cy="494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5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00200"/>
            <a:ext cx="7088384" cy="474416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51165" y="1801091"/>
            <a:ext cx="6970620" cy="4419600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Curriculum Coordinators for: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Primary – Science, Computing, English (x2), </a:t>
            </a:r>
            <a:r>
              <a:rPr lang="en-US" dirty="0" err="1" smtClean="0"/>
              <a:t>Maths</a:t>
            </a: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Secondary Head of Department - </a:t>
            </a:r>
            <a:r>
              <a:rPr lang="en-US" dirty="0" err="1" smtClean="0"/>
              <a:t>Maths</a:t>
            </a:r>
            <a:r>
              <a:rPr lang="en-US" dirty="0" smtClean="0"/>
              <a:t>, English, Science, 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Specialist Heads of Department-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Drama, Music, Art, Music, PE, MFL, Mandarin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Whole school STEAM coordinator, Phonics Champion, ASN Head, Geography Champion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57950" y="6511707"/>
            <a:ext cx="2057400" cy="365125"/>
          </a:xfrm>
        </p:spPr>
        <p:txBody>
          <a:bodyPr/>
          <a:lstStyle/>
          <a:p>
            <a:fld id="{B21E416C-82ED-5C4D-8976-6F0E4F2B1DC2}" type="slidenum">
              <a:rPr lang="en-US" smtClean="0"/>
              <a:t>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399600" y="6499164"/>
            <a:ext cx="2409861" cy="365125"/>
          </a:xfrm>
        </p:spPr>
        <p:txBody>
          <a:bodyPr/>
          <a:lstStyle/>
          <a:p>
            <a:fld id="{1A58053C-0439-7443-89F3-F3D203537B55}" type="datetime3">
              <a:rPr lang="en-HK" smtClean="0"/>
              <a:t>16 August 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028950" y="6511707"/>
            <a:ext cx="3086100" cy="365125"/>
          </a:xfrm>
        </p:spPr>
        <p:txBody>
          <a:bodyPr/>
          <a:lstStyle/>
          <a:p>
            <a:r>
              <a:rPr lang="en-US" smtClean="0"/>
              <a:t>Naima Charlier - Teaching and Learning Intro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of Curriculum Role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98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511707"/>
            <a:ext cx="2057400" cy="365125"/>
          </a:xfrm>
        </p:spPr>
        <p:txBody>
          <a:bodyPr/>
          <a:lstStyle/>
          <a:p>
            <a:fld id="{B21E416C-82ED-5C4D-8976-6F0E4F2B1DC2}" type="slidenum">
              <a:rPr lang="en-US" smtClean="0"/>
              <a:t>7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2"/>
          </p:nvPr>
        </p:nvSpPr>
        <p:spPr>
          <a:xfrm>
            <a:off x="399600" y="6499164"/>
            <a:ext cx="2409861" cy="365125"/>
          </a:xfrm>
        </p:spPr>
        <p:txBody>
          <a:bodyPr/>
          <a:lstStyle/>
          <a:p>
            <a:fld id="{E8BA9F7E-06CA-8644-97BC-734CDF6F4F67}" type="datetime3">
              <a:rPr lang="en-HK" smtClean="0"/>
              <a:t>16 August 2017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028950" y="6511707"/>
            <a:ext cx="3086100" cy="365125"/>
          </a:xfrm>
        </p:spPr>
        <p:txBody>
          <a:bodyPr/>
          <a:lstStyle/>
          <a:p>
            <a:r>
              <a:rPr lang="en-US" smtClean="0"/>
              <a:t>Naima Charlier - Teaching and Learning Intro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6669" y="302171"/>
            <a:ext cx="8708454" cy="703816"/>
          </a:xfrm>
        </p:spPr>
        <p:txBody>
          <a:bodyPr/>
          <a:lstStyle/>
          <a:p>
            <a:r>
              <a:rPr lang="en-US" sz="2400" b="1" dirty="0" smtClean="0">
                <a:solidFill>
                  <a:srgbClr val="18A2A1"/>
                </a:solidFill>
              </a:rPr>
              <a:t>Secondary and Specialist Sources:</a:t>
            </a:r>
            <a:endParaRPr lang="en-US" sz="2400" b="1" dirty="0">
              <a:solidFill>
                <a:srgbClr val="18A2A1"/>
              </a:solidFill>
            </a:endParaRPr>
          </a:p>
        </p:txBody>
      </p:sp>
      <p:sp>
        <p:nvSpPr>
          <p:cNvPr id="22" name="Content Placeholder 9"/>
          <p:cNvSpPr txBox="1">
            <a:spLocks noGrp="1"/>
          </p:cNvSpPr>
          <p:nvPr>
            <p:ph sz="half" idx="4294967295"/>
          </p:nvPr>
        </p:nvSpPr>
        <p:spPr>
          <a:xfrm>
            <a:off x="628650" y="1978025"/>
            <a:ext cx="3635989" cy="354466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18A2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endParaRPr lang="en-US" b="1" dirty="0">
              <a:solidFill>
                <a:srgbClr val="18A2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18A2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Firefly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2000" b="1" dirty="0">
              <a:solidFill>
                <a:srgbClr val="18A2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25" y="2669348"/>
            <a:ext cx="4251325" cy="2371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197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do you go to..?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It depends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Y1 – 6 – Year Group Leaders are your go to people + ADH Primary</a:t>
            </a:r>
          </a:p>
          <a:p>
            <a:r>
              <a:rPr lang="en-US" dirty="0" smtClean="0"/>
              <a:t>Secondary  - KS3 Co, KS4 Co, ADH of Secondary</a:t>
            </a:r>
          </a:p>
          <a:p>
            <a:r>
              <a:rPr lang="en-US" dirty="0" smtClean="0"/>
              <a:t>EYFS – we will all be doing it together!</a:t>
            </a:r>
          </a:p>
          <a:p>
            <a:r>
              <a:rPr lang="en-US" dirty="0" smtClean="0"/>
              <a:t>Specialists – see Head of Department</a:t>
            </a:r>
          </a:p>
          <a:p>
            <a:r>
              <a:rPr lang="en-US" dirty="0" smtClean="0"/>
              <a:t>New roles – check with me 1:1.</a:t>
            </a:r>
          </a:p>
          <a:p>
            <a:r>
              <a:rPr lang="en-US" b="1" dirty="0" smtClean="0"/>
              <a:t>Teacher Handbooks detail all planning expectations.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Naima Charlier - Teaching and Learning Intro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1E416C-82ED-5C4D-8976-6F0E4F2B1DC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AB2C669-2D1D-FB46-B9E6-4864A5D90308}" type="datetime3">
              <a:rPr lang="en-HK" smtClean="0"/>
              <a:t>16 August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535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1149" y="4261206"/>
            <a:ext cx="3492158" cy="2250501"/>
          </a:xfrm>
          <a:prstGeom prst="rect">
            <a:avLst/>
          </a:prstGeom>
        </p:spPr>
      </p:pic>
      <p:pic>
        <p:nvPicPr>
          <p:cNvPr id="10" name="Picture 9" descr="Arrow1.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38419"/>
            <a:ext cx="1038853" cy="2655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1964" y="1028283"/>
            <a:ext cx="5067324" cy="32656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511707"/>
            <a:ext cx="2057400" cy="365125"/>
          </a:xfrm>
        </p:spPr>
        <p:txBody>
          <a:bodyPr/>
          <a:lstStyle/>
          <a:p>
            <a:fld id="{B21E416C-82ED-5C4D-8976-6F0E4F2B1DC2}" type="slidenum">
              <a:rPr lang="en-US" smtClean="0"/>
              <a:t>9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2"/>
          </p:nvPr>
        </p:nvSpPr>
        <p:spPr>
          <a:xfrm>
            <a:off x="399600" y="6499164"/>
            <a:ext cx="2409861" cy="365125"/>
          </a:xfrm>
        </p:spPr>
        <p:txBody>
          <a:bodyPr/>
          <a:lstStyle/>
          <a:p>
            <a:fld id="{5BBDA3C0-128E-D94A-B198-54F7AF46A265}" type="datetime3">
              <a:rPr lang="en-HK" smtClean="0"/>
              <a:t>16 August 2017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028950" y="6511707"/>
            <a:ext cx="3086100" cy="365125"/>
          </a:xfrm>
        </p:spPr>
        <p:txBody>
          <a:bodyPr/>
          <a:lstStyle/>
          <a:p>
            <a:r>
              <a:rPr lang="en-US" smtClean="0"/>
              <a:t>Naima Charlier - Teaching and Learning Intro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Teaching and Learning Policy</a:t>
            </a:r>
            <a:endParaRPr lang="en-U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714" y="4840186"/>
            <a:ext cx="2497213" cy="1609314"/>
          </a:xfrm>
          <a:prstGeom prst="rect">
            <a:avLst/>
          </a:prstGeom>
        </p:spPr>
      </p:pic>
      <p:pic>
        <p:nvPicPr>
          <p:cNvPr id="19" name="Picture 18" descr="Arrow1.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052574" y="4435411"/>
            <a:ext cx="1038853" cy="265585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02371" y="1345807"/>
            <a:ext cx="41786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Working in groups </a:t>
            </a:r>
            <a:r>
              <a:rPr lang="en-US" sz="2800" b="1" smtClean="0">
                <a:solidFill>
                  <a:schemeClr val="bg1"/>
                </a:solidFill>
                <a:latin typeface="Arial"/>
                <a:cs typeface="Arial"/>
              </a:rPr>
              <a:t>of no more than 3. 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On </a:t>
            </a:r>
            <a:r>
              <a:rPr lang="en-US" sz="2800" b="1" dirty="0" err="1" smtClean="0">
                <a:solidFill>
                  <a:schemeClr val="bg1"/>
                </a:solidFill>
                <a:latin typeface="Arial"/>
                <a:cs typeface="Arial"/>
              </a:rPr>
              <a:t>ipad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 or laptop search for </a:t>
            </a:r>
            <a:r>
              <a:rPr lang="en-US" sz="2800" b="1" dirty="0" err="1" smtClean="0">
                <a:solidFill>
                  <a:schemeClr val="bg1"/>
                </a:solidFill>
                <a:latin typeface="Arial"/>
                <a:cs typeface="Arial"/>
              </a:rPr>
              <a:t>nearpod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 on your browser.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4852" y="5366344"/>
            <a:ext cx="1565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Enter Code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051" y="4696691"/>
            <a:ext cx="2834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Give yourself a ’short’ nickname – educationally based</a:t>
            </a:r>
            <a:r>
              <a:rPr lang="is-IS" dirty="0" smtClean="0">
                <a:solidFill>
                  <a:schemeClr val="bg1"/>
                </a:solidFill>
              </a:rPr>
              <a:t>…keep it clean.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3192" y="1342075"/>
            <a:ext cx="3492158" cy="2250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61877" y="1766818"/>
            <a:ext cx="31285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Source Sans Pro" charset="0"/>
                <a:ea typeface="Source Sans Pro" charset="0"/>
                <a:cs typeface="Source Sans Pro" charset="0"/>
              </a:rPr>
              <a:t>Only use 1 device per group.</a:t>
            </a:r>
            <a:endParaRPr lang="en-US" sz="3200" dirty="0">
              <a:solidFill>
                <a:srgbClr val="7030A0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9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359</Words>
  <Application>Microsoft Macintosh PowerPoint</Application>
  <PresentationFormat>On-screen Show (4:3)</PresentationFormat>
  <Paragraphs>82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dearJoe 5 CASUAL PRO</vt:lpstr>
      <vt:lpstr>Source Sans Pro</vt:lpstr>
      <vt:lpstr>Source Sans Pro Semibold</vt:lpstr>
      <vt:lpstr>Office Theme</vt:lpstr>
      <vt:lpstr> Teaching and Learning  </vt:lpstr>
      <vt:lpstr>What will we cover today?</vt:lpstr>
      <vt:lpstr>Warm Up</vt:lpstr>
      <vt:lpstr>PowerPoint Presentation</vt:lpstr>
      <vt:lpstr>Overview Primary and Specialists</vt:lpstr>
      <vt:lpstr>Head of Curriculum Role</vt:lpstr>
      <vt:lpstr>Secondary and Specialist Sources:</vt:lpstr>
      <vt:lpstr>Who do you go to..?</vt:lpstr>
      <vt:lpstr>Teaching and Learning Policy</vt:lpstr>
      <vt:lpstr>Digital feedback with Google Doc</vt:lpstr>
      <vt:lpstr>Thank you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Naima Charlier</dc:creator>
  <cp:lastModifiedBy>Naima Charlier</cp:lastModifiedBy>
  <cp:revision>28</cp:revision>
  <dcterms:created xsi:type="dcterms:W3CDTF">2017-05-15T05:50:09Z</dcterms:created>
  <dcterms:modified xsi:type="dcterms:W3CDTF">2017-08-16T05:47:43Z</dcterms:modified>
</cp:coreProperties>
</file>